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75" r:id="rId2"/>
    <p:sldId id="276" r:id="rId3"/>
    <p:sldId id="280" r:id="rId4"/>
    <p:sldId id="273" r:id="rId5"/>
    <p:sldId id="270" r:id="rId6"/>
    <p:sldId id="271" r:id="rId7"/>
    <p:sldId id="272" r:id="rId8"/>
    <p:sldId id="274" r:id="rId9"/>
    <p:sldId id="279" r:id="rId10"/>
    <p:sldId id="266" r:id="rId11"/>
    <p:sldId id="264" r:id="rId12"/>
    <p:sldId id="282" r:id="rId13"/>
    <p:sldId id="265" r:id="rId14"/>
    <p:sldId id="267" r:id="rId15"/>
    <p:sldId id="268" r:id="rId16"/>
    <p:sldId id="281" r:id="rId17"/>
    <p:sldId id="277" r:id="rId18"/>
    <p:sldId id="27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2EB40E-49E2-7B17-9E31-6D7247FEE844}" v="148" dt="2023-07-05T06:46:56.552"/>
    <p1510:client id="{50359088-380E-C84B-BE1F-F273757E26C1}" v="1" dt="2023-07-05T06:48:00.193"/>
    <p1510:client id="{92DD4CED-CCCA-70F0-028E-F75F51D7414D}" v="1405" dt="2023-07-05T07:51:47.1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96401" y="3378954"/>
            <a:ext cx="6394567" cy="3479046"/>
          </a:xfrm>
          <a:custGeom>
            <a:avLst/>
            <a:gdLst>
              <a:gd name="connsiteX0" fmla="*/ 5171297 w 6394567"/>
              <a:gd name="connsiteY0" fmla="*/ 284 h 3479046"/>
              <a:gd name="connsiteX1" fmla="*/ 6394290 w 6394567"/>
              <a:gd name="connsiteY1" fmla="*/ 430072 h 3479046"/>
              <a:gd name="connsiteX2" fmla="*/ 6394567 w 6394567"/>
              <a:gd name="connsiteY2" fmla="*/ 430316 h 3479046"/>
              <a:gd name="connsiteX3" fmla="*/ 6394567 w 6394567"/>
              <a:gd name="connsiteY3" fmla="*/ 3479046 h 3479046"/>
              <a:gd name="connsiteX4" fmla="*/ 0 w 6394567"/>
              <a:gd name="connsiteY4" fmla="*/ 3479046 h 3479046"/>
              <a:gd name="connsiteX5" fmla="*/ 3916974 w 6394567"/>
              <a:gd name="connsiteY5" fmla="*/ 405504 h 3479046"/>
              <a:gd name="connsiteX6" fmla="*/ 3959456 w 6394567"/>
              <a:gd name="connsiteY6" fmla="*/ 373857 h 3479046"/>
              <a:gd name="connsiteX7" fmla="*/ 5052215 w 6394567"/>
              <a:gd name="connsiteY7" fmla="*/ 1756 h 3479046"/>
              <a:gd name="connsiteX8" fmla="*/ 5171297 w 6394567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32C74-82F4-2A29-889B-EF23CEE6A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1122363"/>
            <a:ext cx="6211185" cy="230524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CADD6-278F-604C-8A38-BBBAFC675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2" y="3549048"/>
            <a:ext cx="5029198" cy="195627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3946B-3F5A-C916-B62B-8D5938EA8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6539F-2DB8-FCDA-C884-9C3CD29B8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A7B3-5D3B-D493-8F6F-1FEBB857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254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0D2E-0561-F284-F89A-AAE3CD09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10239338" cy="9536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57C4C-16EC-2477-6332-830F53011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9848" y="2139696"/>
            <a:ext cx="10239338" cy="36776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940D3-6996-1C08-F1AF-87C35465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676C3-588F-B636-8CE0-AA2CBFBCE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EF8A9-EB1E-B344-A4B8-B58D06336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92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EF3A28-33E4-2796-AE7A-1234569F5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4950" y="1081177"/>
            <a:ext cx="2508849" cy="4633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185FC-2BBB-E997-A5CD-F2C6CF6B7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6800" y="1081177"/>
            <a:ext cx="7505700" cy="4633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14B3C-96CD-071C-C2AD-2C7E04F81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2B04-F5E0-C5A3-C77D-6AE9A9E9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55BC2-C712-C4A4-50EC-E10D8834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168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4769-9A55-AF9B-4CE4-DFA07E71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45D9E-DBB4-B890-88D5-B4C03599E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5260-1C0B-A965-3114-D7C40D18B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F4D1-0334-3F24-69B4-06C7BD74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BA76D-3B8B-429D-9B32-54D6A629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086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9C414-4A2F-78AF-ED60-6130D4C563B3}"/>
              </a:ext>
            </a:extLst>
          </p:cNvPr>
          <p:cNvSpPr/>
          <p:nvPr/>
        </p:nvSpPr>
        <p:spPr>
          <a:xfrm>
            <a:off x="6284115" y="3378954"/>
            <a:ext cx="5907885" cy="3479046"/>
          </a:xfrm>
          <a:custGeom>
            <a:avLst/>
            <a:gdLst>
              <a:gd name="connsiteX0" fmla="*/ 5171297 w 5907885"/>
              <a:gd name="connsiteY0" fmla="*/ 284 h 3479046"/>
              <a:gd name="connsiteX1" fmla="*/ 5813217 w 5907885"/>
              <a:gd name="connsiteY1" fmla="*/ 114238 h 3479046"/>
              <a:gd name="connsiteX2" fmla="*/ 5907885 w 5907885"/>
              <a:gd name="connsiteY2" fmla="*/ 151524 h 3479046"/>
              <a:gd name="connsiteX3" fmla="*/ 5907885 w 5907885"/>
              <a:gd name="connsiteY3" fmla="*/ 3479046 h 3479046"/>
              <a:gd name="connsiteX4" fmla="*/ 0 w 5907885"/>
              <a:gd name="connsiteY4" fmla="*/ 3479046 h 3479046"/>
              <a:gd name="connsiteX5" fmla="*/ 3916974 w 5907885"/>
              <a:gd name="connsiteY5" fmla="*/ 405504 h 3479046"/>
              <a:gd name="connsiteX6" fmla="*/ 3959456 w 5907885"/>
              <a:gd name="connsiteY6" fmla="*/ 373857 h 3479046"/>
              <a:gd name="connsiteX7" fmla="*/ 5052215 w 5907885"/>
              <a:gd name="connsiteY7" fmla="*/ 1756 h 3479046"/>
              <a:gd name="connsiteX8" fmla="*/ 5171297 w 5907885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7885" h="3479046">
                <a:moveTo>
                  <a:pt x="5171297" y="284"/>
                </a:moveTo>
                <a:cubicBezTo>
                  <a:pt x="5389485" y="3908"/>
                  <a:pt x="5606422" y="42249"/>
                  <a:pt x="5813217" y="114238"/>
                </a:cubicBezTo>
                <a:lnTo>
                  <a:pt x="5907885" y="151524"/>
                </a:lnTo>
                <a:lnTo>
                  <a:pt x="5907885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2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410AE4-7FC7-589E-B6D3-0DA7B5FC5CE3}"/>
              </a:ext>
            </a:extLst>
          </p:cNvPr>
          <p:cNvSpPr/>
          <p:nvPr/>
        </p:nvSpPr>
        <p:spPr>
          <a:xfrm flipH="1" flipV="1">
            <a:off x="0" y="0"/>
            <a:ext cx="2923855" cy="1479128"/>
          </a:xfrm>
          <a:custGeom>
            <a:avLst/>
            <a:gdLst>
              <a:gd name="connsiteX0" fmla="*/ 2923855 w 2923855"/>
              <a:gd name="connsiteY0" fmla="*/ 1479128 h 1479128"/>
              <a:gd name="connsiteX1" fmla="*/ 0 w 2923855"/>
              <a:gd name="connsiteY1" fmla="*/ 1479128 h 1479128"/>
              <a:gd name="connsiteX2" fmla="*/ 1368245 w 2923855"/>
              <a:gd name="connsiteY2" fmla="*/ 405504 h 1479128"/>
              <a:gd name="connsiteX3" fmla="*/ 1410727 w 2923855"/>
              <a:gd name="connsiteY3" fmla="*/ 373857 h 1479128"/>
              <a:gd name="connsiteX4" fmla="*/ 2503486 w 2923855"/>
              <a:gd name="connsiteY4" fmla="*/ 1756 h 1479128"/>
              <a:gd name="connsiteX5" fmla="*/ 2622568 w 2923855"/>
              <a:gd name="connsiteY5" fmla="*/ 284 h 1479128"/>
              <a:gd name="connsiteX6" fmla="*/ 2785835 w 2923855"/>
              <a:gd name="connsiteY6" fmla="*/ 9494 h 1479128"/>
              <a:gd name="connsiteX7" fmla="*/ 2923855 w 2923855"/>
              <a:gd name="connsiteY7" fmla="*/ 28352 h 1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3855" h="1479128">
                <a:moveTo>
                  <a:pt x="2923855" y="1479128"/>
                </a:moveTo>
                <a:lnTo>
                  <a:pt x="0" y="1479128"/>
                </a:lnTo>
                <a:lnTo>
                  <a:pt x="1368245" y="405504"/>
                </a:lnTo>
                <a:lnTo>
                  <a:pt x="1410727" y="373857"/>
                </a:lnTo>
                <a:cubicBezTo>
                  <a:pt x="1742357" y="139664"/>
                  <a:pt x="2122368" y="17528"/>
                  <a:pt x="2503486" y="1756"/>
                </a:cubicBezTo>
                <a:cubicBezTo>
                  <a:pt x="2543187" y="114"/>
                  <a:pt x="2582898" y="-375"/>
                  <a:pt x="2622568" y="284"/>
                </a:cubicBezTo>
                <a:cubicBezTo>
                  <a:pt x="2677115" y="1190"/>
                  <a:pt x="2731584" y="4266"/>
                  <a:pt x="2785835" y="9494"/>
                </a:cubicBezTo>
                <a:lnTo>
                  <a:pt x="2923855" y="28352"/>
                </a:lnTo>
                <a:close/>
              </a:path>
            </a:pathLst>
          </a:custGeom>
          <a:gradFill>
            <a:gsLst>
              <a:gs pos="3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81CBD-08D9-3C9A-7620-24F2D640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09738"/>
            <a:ext cx="6455434" cy="29812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5AE2B-1716-CEEC-73F8-E81F59192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759252"/>
            <a:ext cx="5397260" cy="95574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3052-6EE8-979F-04FB-1B8DF81F2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86285-161A-6869-27C2-0A159C23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ED64F-5DAB-238D-C34A-1DCCB122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162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84D0-7460-7B08-F1EE-96EABE40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936841"/>
            <a:ext cx="10092477" cy="953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0B7F9-8ECB-7079-A11E-51D3903E2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97161-CAF5-CA48-D814-7ACD43AB9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9795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BD680-4E7A-5155-3CAE-6BD44EE8B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A152D-EFF2-B3AA-3F25-14E1136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D6032-FD7A-BFFD-9BE5-48EDBEFB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866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47F4D-4855-340E-03F3-4860885E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63283"/>
            <a:ext cx="10096500" cy="9160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EB472-7426-C288-B5F6-0A1232DCE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879287"/>
            <a:ext cx="4739628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94F9C-B6FA-97C3-F618-0CF956CB5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1" y="2505075"/>
            <a:ext cx="4739628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F5665C-7910-AFA2-350F-42C06ED5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330" y="1879287"/>
            <a:ext cx="4762970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71352E-1DE0-F0CD-6F81-1D8FF59C2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330" y="2505075"/>
            <a:ext cx="4762970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8F7E4-7D9E-4736-3269-4F0C4699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386CF-9A84-8D2A-BC47-C951DD99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80844D-FE1F-49E7-3BBD-527FB72EC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13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691C-93A5-1364-00A9-A470C289F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57223"/>
            <a:ext cx="8886884" cy="1043078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055BD-4154-B9D1-0B5B-B1E3A06B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A9E4A-03D1-7A8B-233D-014A3248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2CEFC4-D276-DF45-F395-F5BD2EA7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121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12C0AD-76F4-FCE4-2717-0A9AA4351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83BB66-3F41-7F1D-5108-B3F679A88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A6DA0-07AE-4BE4-B82F-7936D0E3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338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FB75-C953-0BD0-4E2E-71776742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70626"/>
            <a:ext cx="3705225" cy="1286774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AA52-60F3-40F2-673B-5848F425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75426"/>
            <a:ext cx="5980112" cy="476837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167E8-C561-5A72-AED3-442F66DDE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BFED3-7CB3-1B8B-9504-13A121CA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456C9-19A0-4441-B1AF-B7AFBF64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898EA-84CC-411C-0012-D3149536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13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1E10-1458-2553-05B4-313F7E26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82128"/>
            <a:ext cx="3705225" cy="1275272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0F677-F177-6DED-1920-685B9D9FF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43000"/>
            <a:ext cx="5980112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D1CB1-2109-480E-8904-4077C94D6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657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0DB38-7CB9-2140-BC21-6D2E7DD0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448AD-3B1D-4B5E-CAB9-BB5FD2CDE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EF53D-CF5A-87A2-E973-3B8CCDEB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9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1F4A25-A386-9574-775C-E5E5F9FC3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8886884" cy="9536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7885F-2B7B-74DB-9996-E0ACEBC9D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39696"/>
            <a:ext cx="8883836" cy="3677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4F519-BA47-2B81-CC1C-7E1F119EC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7379" y="4629744"/>
            <a:ext cx="2653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E351CED-465B-40B5-ADCE-957C918F227B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52D7B-C352-1630-4C3D-7D5983C04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0602" y="6318446"/>
            <a:ext cx="2743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E04F0-DF9B-480B-CC46-BAE7A81FB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18446"/>
            <a:ext cx="61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775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74" r:id="rId7"/>
    <p:sldLayoutId id="2147483675" r:id="rId8"/>
    <p:sldLayoutId id="2147483676" r:id="rId9"/>
    <p:sldLayoutId id="2147483677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benSmith1981/classificationAi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papers.neurips.cc/paper/7181-attention-is-all-you-need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ymnasium.farama.org/environments/box2d/lunar_lander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ityofbristol-my.sharepoint.com/:u:/r/personal/bsmith_cityofbristol_ac_uk/_layouts/15/Doc.aspx?sourcedoc=%7BD3CEAE4F-74FD-4F02-B810-9803F7ED120B%7D&amp;file=A-Level%20Syllabus%20Topic%20Graph.vsdx&amp;action=default&amp;mobileredirect=tru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levelcompscimarking.herokuapp.co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levelcompscimarking.herokuapp.com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B0A87E-DF2A-C5CB-FC9F-F9D35F93A2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50" b="6250"/>
          <a:stretch/>
        </p:blipFill>
        <p:spPr>
          <a:xfrm>
            <a:off x="20" y="10"/>
            <a:ext cx="12191979" cy="6857989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B3AC8D-E045-A7FA-2425-4EFD5B64D1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4056" y="2128012"/>
            <a:ext cx="10574041" cy="33267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800" dirty="0">
                <a:highlight>
                  <a:srgbClr val="C0C0C0"/>
                </a:highlight>
              </a:rPr>
              <a:t>Computer science – A Level (OCR)</a:t>
            </a:r>
          </a:p>
        </p:txBody>
      </p: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6D3A378B-30F2-677E-ADE3-D9979347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8D3F587F-81C6-4D4E-9AC8-2E6AC495D9FF}" type="datetime1">
              <a:rPr lang="en-US" smtClean="0"/>
              <a:pPr>
                <a:spcAft>
                  <a:spcPts val="600"/>
                </a:spcAft>
              </a:pPr>
              <a:t>7/4/2023</a:t>
            </a:fld>
            <a:endParaRPr lang="en-US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9C23378E-16EF-7D77-ECA0-65A9A9CB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Sample Footer Text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EE0CB3F7-D607-DD27-6318-D95A7FBB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045FA5-2138-DC5C-209E-E84598869D21}"/>
              </a:ext>
            </a:extLst>
          </p:cNvPr>
          <p:cNvSpPr txBox="1"/>
          <p:nvPr/>
        </p:nvSpPr>
        <p:spPr>
          <a:xfrm>
            <a:off x="2179608" y="4494363"/>
            <a:ext cx="8652292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sz="2800" dirty="0">
                <a:highlight>
                  <a:srgbClr val="C0C0C0"/>
                </a:highlight>
                <a:cs typeface="Arial"/>
              </a:rPr>
              <a:t>40% Grade Computer Systems (2.5 Hours)</a:t>
            </a:r>
            <a:endParaRPr lang="en-US" sz="3200" dirty="0">
              <a:highlight>
                <a:srgbClr val="C0C0C0"/>
              </a:highlight>
            </a:endParaRPr>
          </a:p>
          <a:p>
            <a:pPr>
              <a:buChar char="•"/>
            </a:pPr>
            <a:r>
              <a:rPr lang="en-US" sz="2800" dirty="0">
                <a:highlight>
                  <a:srgbClr val="C0C0C0"/>
                </a:highlight>
                <a:cs typeface="Arial"/>
              </a:rPr>
              <a:t>40% Algorithms and Data Structures (2.5 Hours)</a:t>
            </a:r>
            <a:endParaRPr lang="en-US" sz="3200" dirty="0">
              <a:highlight>
                <a:srgbClr val="C0C0C0"/>
              </a:highlight>
              <a:cs typeface="Arial"/>
            </a:endParaRPr>
          </a:p>
          <a:p>
            <a:pPr>
              <a:buChar char="•"/>
            </a:pPr>
            <a:r>
              <a:rPr lang="en-US" sz="2800">
                <a:highlight>
                  <a:srgbClr val="C0C0C0"/>
                </a:highlight>
                <a:cs typeface="Arial"/>
              </a:rPr>
              <a:t>20% Project​ (6 months on in second year)</a:t>
            </a:r>
            <a:endParaRPr lang="en-US" sz="320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97458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C1659-3799-80F3-62CB-BE739DD16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838" y="850577"/>
            <a:ext cx="8886884" cy="953669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BUT WHAT IS A NEURAL NETWORK?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C4653-EC60-C0CA-4EFF-39BF73445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39696"/>
            <a:ext cx="10321571" cy="38645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ea typeface="+mn-lt"/>
                <a:cs typeface="+mn-lt"/>
              </a:rPr>
              <a:t>The job of a NN is to give us outputs based on some inputs. </a:t>
            </a:r>
            <a:endParaRPr lang="en-US" sz="4400">
              <a:ea typeface="+mn-lt"/>
              <a:cs typeface="+mn-lt"/>
            </a:endParaRPr>
          </a:p>
          <a:p>
            <a:r>
              <a:rPr lang="en-US" sz="2800" dirty="0">
                <a:ea typeface="+mn-lt"/>
                <a:cs typeface="+mn-lt"/>
              </a:rPr>
              <a:t>What we are trying to achieve with it is to reduce the error between the predicted and actual outputs. </a:t>
            </a:r>
            <a:endParaRPr lang="en-US" sz="4400">
              <a:ea typeface="+mn-lt"/>
              <a:cs typeface="+mn-lt"/>
            </a:endParaRPr>
          </a:p>
          <a:p>
            <a:r>
              <a:rPr lang="en-US" sz="2800" dirty="0">
                <a:ea typeface="+mn-lt"/>
                <a:cs typeface="+mn-lt"/>
              </a:rPr>
              <a:t>First, we pass forward through a network</a:t>
            </a:r>
            <a:endParaRPr lang="en-US" sz="4400" dirty="0">
              <a:ea typeface="+mn-lt"/>
              <a:cs typeface="+mn-lt"/>
            </a:endParaRPr>
          </a:p>
          <a:p>
            <a:r>
              <a:rPr lang="en-US" sz="2800" dirty="0">
                <a:ea typeface="+mn-lt"/>
                <a:cs typeface="+mn-lt"/>
              </a:rPr>
              <a:t>Then we can back-propagation to adjust the synaptic weights.</a:t>
            </a:r>
            <a:endParaRPr lang="en-US" sz="440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38146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8E58D-21C1-AC13-A8CE-D35A051A8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47370"/>
            <a:ext cx="9807034" cy="694877"/>
          </a:xfrm>
        </p:spPr>
        <p:txBody>
          <a:bodyPr>
            <a:normAutofit/>
          </a:bodyPr>
          <a:lstStyle/>
          <a:p>
            <a:r>
              <a:rPr lang="en-US" dirty="0"/>
              <a:t>How do you decide whether you go to cinema?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32CE8-03B4-53FB-C3F2-A6DED96D7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687" y="1334564"/>
            <a:ext cx="4527496" cy="4914135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dirty="0">
                <a:latin typeface="Verdana"/>
                <a:ea typeface="Verdana"/>
              </a:rPr>
              <a:t>You might give different weights 1- 10 to these inputs...</a:t>
            </a:r>
          </a:p>
          <a:p>
            <a:r>
              <a:rPr lang="en-US" sz="2800" dirty="0">
                <a:latin typeface="Verdana"/>
                <a:ea typeface="Verdana"/>
              </a:rPr>
              <a:t>Weather (5)</a:t>
            </a:r>
            <a:endParaRPr lang="en-US" dirty="0"/>
          </a:p>
          <a:p>
            <a:r>
              <a:rPr lang="en-US" sz="2800" dirty="0">
                <a:latin typeface="Verdana"/>
                <a:ea typeface="Verdana"/>
              </a:rPr>
              <a:t>Weekend? (5)</a:t>
            </a:r>
          </a:p>
          <a:p>
            <a:r>
              <a:rPr lang="en-US" sz="2800" dirty="0">
                <a:latin typeface="Verdana"/>
                <a:ea typeface="Verdana"/>
              </a:rPr>
              <a:t>Friends available (9)</a:t>
            </a:r>
          </a:p>
          <a:p>
            <a:r>
              <a:rPr lang="en-US" sz="2800" dirty="0">
                <a:latin typeface="Verdana"/>
                <a:ea typeface="Verdana"/>
              </a:rPr>
              <a:t>High movie rating (10)</a:t>
            </a:r>
          </a:p>
          <a:p>
            <a:pPr marL="0" indent="0">
              <a:buNone/>
            </a:pPr>
            <a:r>
              <a:rPr lang="en-US" sz="2800" dirty="0">
                <a:latin typeface="Verdana"/>
                <a:ea typeface="Verdana"/>
              </a:rPr>
              <a:t>These either happen or they don’t... </a:t>
            </a:r>
          </a:p>
          <a:p>
            <a:pPr marL="0" indent="0">
              <a:buNone/>
            </a:pPr>
            <a:r>
              <a:rPr lang="en-US" sz="2800" dirty="0">
                <a:latin typeface="Verdana"/>
                <a:ea typeface="Verdana"/>
              </a:rPr>
              <a:t>If they reach a threshold of 25 then...</a:t>
            </a:r>
            <a:endParaRPr lang="en-US" dirty="0"/>
          </a:p>
          <a:p>
            <a:pPr marL="0" indent="0">
              <a:buNone/>
            </a:pPr>
            <a:endParaRPr lang="en-US" sz="3600" dirty="0">
              <a:latin typeface="Neue Haas Grotesk Text Pro"/>
              <a:ea typeface="Verdana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18E2D4FB-3E8C-85FF-035D-28101C03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211" y="1333101"/>
            <a:ext cx="6006859" cy="40624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D7C066-C098-7C79-A9F8-DFA3B1F3FABF}"/>
              </a:ext>
            </a:extLst>
          </p:cNvPr>
          <p:cNvSpPr txBox="1"/>
          <p:nvPr/>
        </p:nvSpPr>
        <p:spPr>
          <a:xfrm>
            <a:off x="4991264" y="5473536"/>
            <a:ext cx="6747168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Verdana"/>
              </a:rPr>
              <a:t>Task:</a:t>
            </a:r>
            <a:endParaRPr lang="en-US" dirty="0">
              <a:solidFill>
                <a:srgbClr val="FF0000"/>
              </a:solidFill>
              <a:latin typeface="Neue Haas Grotesk Text Pro"/>
            </a:endParaRPr>
          </a:p>
          <a:p>
            <a:r>
              <a:rPr lang="en-US" sz="2800" dirty="0">
                <a:solidFill>
                  <a:srgbClr val="FF0000"/>
                </a:solidFill>
                <a:latin typeface="Verdana"/>
              </a:rPr>
              <a:t>What is the output if friends are available but nothing else is true?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31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A8C80-BA4C-CCB4-962E-158545985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Pass through 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A2336-C637-B414-FB49-5A621A18A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39696"/>
            <a:ext cx="10648467" cy="36776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Z is the activation </a:t>
            </a:r>
          </a:p>
          <a:p>
            <a:r>
              <a:rPr lang="en-US" sz="2800" dirty="0"/>
              <a:t>W1 – weight 1 </a:t>
            </a:r>
            <a:r>
              <a:rPr lang="en-US" sz="2800" dirty="0" err="1"/>
              <a:t>etc</a:t>
            </a:r>
            <a:r>
              <a:rPr lang="en-US" sz="2800" dirty="0"/>
              <a:t> (0-10)</a:t>
            </a:r>
          </a:p>
          <a:p>
            <a:r>
              <a:rPr lang="en-US" sz="2800" dirty="0"/>
              <a:t>X1 – input 1 </a:t>
            </a:r>
            <a:r>
              <a:rPr lang="en-US" sz="2800" dirty="0" err="1"/>
              <a:t>etc</a:t>
            </a:r>
            <a:r>
              <a:rPr lang="en-US" sz="2800" dirty="0"/>
              <a:t> (1 or 0)</a:t>
            </a:r>
          </a:p>
          <a:p>
            <a:r>
              <a:rPr lang="en-US" sz="2800" dirty="0"/>
              <a:t>Z = w1 * x1 + w2 * x2</a:t>
            </a:r>
          </a:p>
          <a:p>
            <a:r>
              <a:rPr lang="en-US" sz="2800" dirty="0"/>
              <a:t>If this reaches a threshold of 25 then the activation occurs</a:t>
            </a:r>
          </a:p>
        </p:txBody>
      </p:sp>
    </p:spTree>
    <p:extLst>
      <p:ext uri="{BB962C8B-B14F-4D97-AF65-F5344CB8AC3E}">
        <p14:creationId xmlns:p14="http://schemas.microsoft.com/office/powerpoint/2010/main" val="1237420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AE71C-1F0C-4C92-1BFF-576AD3C29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43" y="692426"/>
            <a:ext cx="8886884" cy="953669"/>
          </a:xfrm>
        </p:spPr>
        <p:txBody>
          <a:bodyPr>
            <a:normAutofit fontScale="90000"/>
          </a:bodyPr>
          <a:lstStyle/>
          <a:p>
            <a:r>
              <a:rPr lang="en-US" dirty="0"/>
              <a:t>More complex problems such as classifying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F871D-222A-7553-F02C-3FB770F11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73" y="2355356"/>
            <a:ext cx="4872553" cy="34188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/>
              <a:t>We have a set of images</a:t>
            </a:r>
          </a:p>
          <a:p>
            <a:r>
              <a:rPr lang="en-US" sz="2400" dirty="0"/>
              <a:t>60,000 are labelled (dress, jumper, shirt </a:t>
            </a:r>
            <a:r>
              <a:rPr lang="en-US" sz="2400" dirty="0" err="1"/>
              <a:t>etc</a:t>
            </a:r>
            <a:r>
              <a:rPr lang="en-US" sz="2400" dirty="0"/>
              <a:t>)</a:t>
            </a:r>
          </a:p>
          <a:p>
            <a:r>
              <a:rPr lang="en-US" sz="2400" dirty="0"/>
              <a:t>10,000 are unseen used to test the network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24857B33-8786-654D-E628-9D8640702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155" y="2223721"/>
            <a:ext cx="6366294" cy="406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855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85B71475-2E5C-93E3-A1EC-3CB0A9A61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532" y="2138636"/>
            <a:ext cx="8249728" cy="46366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50156D-ECED-5DA9-F78C-86622E967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913" y="246728"/>
            <a:ext cx="8886884" cy="953669"/>
          </a:xfrm>
        </p:spPr>
        <p:txBody>
          <a:bodyPr/>
          <a:lstStyle/>
          <a:p>
            <a:r>
              <a:rPr lang="en-US" dirty="0"/>
              <a:t>What happens when we train the network?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6C00E-5F98-4E91-2FFB-D1F2E6286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075" y="1420829"/>
            <a:ext cx="3981157" cy="51873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Looks at the pixels 28x28 (Inputs)</a:t>
            </a:r>
          </a:p>
          <a:p>
            <a:r>
              <a:rPr lang="en-US" sz="2400" dirty="0"/>
              <a:t>Guesses an image (Output)</a:t>
            </a:r>
          </a:p>
          <a:p>
            <a:r>
              <a:rPr lang="en-US" sz="2400" dirty="0"/>
              <a:t>Gets it wrong as it compares to the actual output, finds error difference</a:t>
            </a:r>
          </a:p>
          <a:p>
            <a:r>
              <a:rPr lang="en-US" sz="2400" dirty="0"/>
              <a:t>Then updates inputs weights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88693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A6782-1A65-7318-23AE-882C0CB69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35509"/>
            <a:ext cx="4062442" cy="3151535"/>
          </a:xfrm>
        </p:spPr>
        <p:txBody>
          <a:bodyPr anchor="t">
            <a:normAutofit/>
          </a:bodyPr>
          <a:lstStyle/>
          <a:p>
            <a:r>
              <a:rPr lang="en-US" sz="4800" dirty="0"/>
              <a:t>Back-Propagation, Calculus and Neural Nets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0D88A-FD54-66AF-D65B-7B563B7CE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7751" y="588653"/>
            <a:ext cx="5481249" cy="5126346"/>
          </a:xfr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To calculate the error difference we use </a:t>
            </a:r>
            <a:r>
              <a:rPr lang="en-US" sz="2400" b="1" dirty="0">
                <a:solidFill>
                  <a:srgbClr val="FF0000"/>
                </a:solidFill>
              </a:rPr>
              <a:t>Calculus or the derivative</a:t>
            </a:r>
            <a:r>
              <a:rPr lang="en-US" sz="2400" dirty="0"/>
              <a:t> of the error function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We calculate the </a:t>
            </a:r>
            <a:r>
              <a:rPr lang="en-US" sz="2400" dirty="0">
                <a:solidFill>
                  <a:srgbClr val="FF0000"/>
                </a:solidFill>
              </a:rPr>
              <a:t>gradient </a:t>
            </a:r>
            <a:r>
              <a:rPr lang="en-US" sz="2400" dirty="0"/>
              <a:t>and update the weights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The errors with highest gradient will contribute more to the error, so we reduce their weight or influence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The opposite happens for those that contribute the least...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How this works in code </a:t>
            </a:r>
            <a:r>
              <a:rPr lang="en-US" sz="2400" dirty="0">
                <a:hlinkClick r:id="rId2"/>
              </a:rPr>
              <a:t>https://github.com/benSmith1981/classificationAi</a:t>
            </a:r>
            <a:r>
              <a:rPr lang="en-US" sz="2400" dirty="0"/>
              <a:t> </a:t>
            </a:r>
          </a:p>
        </p:txBody>
      </p:sp>
      <p:sp>
        <p:nvSpPr>
          <p:cNvPr id="8" name="Date Placeholder 10">
            <a:extLst>
              <a:ext uri="{FF2B5EF4-FFF2-40B4-BE49-F238E27FC236}">
                <a16:creationId xmlns:a16="http://schemas.microsoft.com/office/drawing/2014/main" id="{4DEB0A7C-20DF-4833-FAB5-B191FC96B0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8A30D767-F653-423A-93E6-AAC55B8F1B4C}" type="datetime1">
              <a:rPr lang="en-US" smtClean="0"/>
              <a:pPr>
                <a:spcAft>
                  <a:spcPts val="600"/>
                </a:spcAft>
              </a:pPr>
              <a:t>7/4/2023</a:t>
            </a:fld>
            <a:endParaRPr lang="en-US"/>
          </a:p>
        </p:txBody>
      </p:sp>
      <p:sp>
        <p:nvSpPr>
          <p:cNvPr id="10" name="Footer Placeholder 11">
            <a:extLst>
              <a:ext uri="{FF2B5EF4-FFF2-40B4-BE49-F238E27FC236}">
                <a16:creationId xmlns:a16="http://schemas.microsoft.com/office/drawing/2014/main" id="{D3F11434-174D-1999-3EFB-12EAB1037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2" name="Slide Number Placeholder 12">
            <a:extLst>
              <a:ext uri="{FF2B5EF4-FFF2-40B4-BE49-F238E27FC236}">
                <a16:creationId xmlns:a16="http://schemas.microsoft.com/office/drawing/2014/main" id="{E81E43C7-A0CC-1802-1337-C72177715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5" name="Picture 6" descr="A person with curly hair and planets&#10;&#10;Description automatically generated">
            <a:extLst>
              <a:ext uri="{FF2B5EF4-FFF2-40B4-BE49-F238E27FC236}">
                <a16:creationId xmlns:a16="http://schemas.microsoft.com/office/drawing/2014/main" id="{E16AE404-C11B-4032-918E-F57B31785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551" y="4132858"/>
            <a:ext cx="2743200" cy="235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10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E8971-D756-98C5-C70A-954014EEE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78" y="67894"/>
            <a:ext cx="6547410" cy="873459"/>
          </a:xfrm>
        </p:spPr>
        <p:txBody>
          <a:bodyPr>
            <a:normAutofit/>
          </a:bodyPr>
          <a:lstStyle/>
          <a:p>
            <a:r>
              <a:rPr lang="en-US" dirty="0" err="1"/>
              <a:t>Maths</a:t>
            </a:r>
            <a:r>
              <a:rPr lang="en-US" dirty="0"/>
              <a:t> and Neural Networks /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0B4A1-1439-328C-D674-221E9E57D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586" y="1203909"/>
            <a:ext cx="5180783" cy="46134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Uses Gradients</a:t>
            </a:r>
          </a:p>
          <a:p>
            <a:r>
              <a:rPr lang="en-US" sz="2400" dirty="0"/>
              <a:t>Derivatives / Partial Derivatives</a:t>
            </a:r>
          </a:p>
          <a:p>
            <a:r>
              <a:rPr lang="en-US" sz="2400" dirty="0"/>
              <a:t>Chain rule</a:t>
            </a:r>
          </a:p>
          <a:p>
            <a:r>
              <a:rPr lang="en-US" sz="2400" dirty="0"/>
              <a:t>All topics you learn about in </a:t>
            </a:r>
            <a:r>
              <a:rPr lang="en-US" sz="2400" dirty="0" err="1"/>
              <a:t>Maths</a:t>
            </a:r>
            <a:r>
              <a:rPr lang="en-US" sz="2400" dirty="0"/>
              <a:t> Year 2</a:t>
            </a:r>
          </a:p>
          <a:p>
            <a:r>
              <a:rPr lang="en-US" sz="2400" dirty="0"/>
              <a:t>Based on 400 year old Calculus </a:t>
            </a:r>
          </a:p>
          <a:p>
            <a:r>
              <a:rPr lang="en-US" sz="2400" dirty="0"/>
              <a:t>AI and Chat GPT was based on ideas by Newton!</a:t>
            </a:r>
          </a:p>
        </p:txBody>
      </p:sp>
      <p:pic>
        <p:nvPicPr>
          <p:cNvPr id="5" name="Picture 6" descr="A person with curly hair and planets&#10;&#10;Description automatically generated">
            <a:extLst>
              <a:ext uri="{FF2B5EF4-FFF2-40B4-BE49-F238E27FC236}">
                <a16:creationId xmlns:a16="http://schemas.microsoft.com/office/drawing/2014/main" id="{0AF7C958-9B2E-8757-B487-1F3E4FC84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551" y="941085"/>
            <a:ext cx="5388633" cy="465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60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C78EC-3A32-BB5D-3DCC-DF7FA51E5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84" y="1097262"/>
            <a:ext cx="4328254" cy="4041774"/>
          </a:xfrm>
        </p:spPr>
        <p:txBody>
          <a:bodyPr/>
          <a:lstStyle/>
          <a:p>
            <a:r>
              <a:rPr lang="en-US" dirty="0"/>
              <a:t>From this one simple idea in </a:t>
            </a:r>
            <a:r>
              <a:rPr lang="en-US" dirty="0" err="1"/>
              <a:t>maths</a:t>
            </a:r>
            <a:r>
              <a:rPr lang="en-US" dirty="0"/>
              <a:t>, gradients calculated using derivatives (calculus) we can train models (Neural Networks) to Perform tasks such as with chat GPT..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33CD14F-6A40-3B4A-32BB-AF6C8F7B18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541" y="-172786"/>
            <a:ext cx="6031045" cy="8048123"/>
          </a:xfrm>
        </p:spPr>
      </p:pic>
    </p:spTree>
    <p:extLst>
      <p:ext uri="{BB962C8B-B14F-4D97-AF65-F5344CB8AC3E}">
        <p14:creationId xmlns:p14="http://schemas.microsoft.com/office/powerpoint/2010/main" val="695893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48D580C-B8E1-35B7-42EE-790121C393A2}"/>
              </a:ext>
            </a:extLst>
          </p:cNvPr>
          <p:cNvSpPr txBox="1"/>
          <p:nvPr/>
        </p:nvSpPr>
        <p:spPr>
          <a:xfrm>
            <a:off x="664234" y="606037"/>
            <a:ext cx="4018672" cy="1824151"/>
          </a:xfr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>
                <a:latin typeface="+mj-lt"/>
                <a:ea typeface="+mj-ea"/>
                <a:cs typeface="+mj-cs"/>
                <a:hlinkClick r:id="rId2"/>
              </a:rPr>
              <a:t>https://papers.neurips.cc/paper/7181-attention-is-all-you-need.pdf</a:t>
            </a:r>
            <a:r>
              <a:rPr lang="en-US" sz="3000" b="1">
                <a:latin typeface="+mj-lt"/>
                <a:ea typeface="+mj-ea"/>
                <a:cs typeface="+mj-cs"/>
              </a:rPr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0303B-D376-5F87-0154-036E85D2A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3787" y="210232"/>
            <a:ext cx="6927012" cy="29342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/>
              <a:t>Predicts the most likely words that are next</a:t>
            </a:r>
          </a:p>
          <a:p>
            <a:r>
              <a:rPr lang="en-US" sz="2400" dirty="0"/>
              <a:t>Encoder (inputs), Decoder (outputs) NN</a:t>
            </a:r>
          </a:p>
          <a:p>
            <a:r>
              <a:rPr lang="en-US" sz="2400" dirty="0"/>
              <a:t>This uses a transformer architecture</a:t>
            </a:r>
            <a:endParaRPr lang="en-US" dirty="0"/>
          </a:p>
          <a:p>
            <a:r>
              <a:rPr lang="en-US" sz="2400" dirty="0"/>
              <a:t>Self - attention to certain words in sentence</a:t>
            </a:r>
          </a:p>
          <a:p>
            <a:r>
              <a:rPr lang="en-US" sz="2400" dirty="0"/>
              <a:t>Takes advantage of parallel computer power</a:t>
            </a:r>
          </a:p>
        </p:txBody>
      </p:sp>
      <p:pic>
        <p:nvPicPr>
          <p:cNvPr id="6" name="Picture 6" descr="A close-up of a document&#10;&#10;Description automatically generated">
            <a:extLst>
              <a:ext uri="{FF2B5EF4-FFF2-40B4-BE49-F238E27FC236}">
                <a16:creationId xmlns:a16="http://schemas.microsoft.com/office/drawing/2014/main" id="{D4A8C6B0-F1C7-0C9B-D6AE-435422C630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12" b="7120"/>
          <a:stretch/>
        </p:blipFill>
        <p:spPr>
          <a:xfrm>
            <a:off x="1106758" y="3429000"/>
            <a:ext cx="3269984" cy="2286000"/>
          </a:xfrm>
          <a:prstGeom prst="rect">
            <a:avLst/>
          </a:prstGeom>
          <a:noFill/>
        </p:spPr>
      </p:pic>
      <p:pic>
        <p:nvPicPr>
          <p:cNvPr id="8" name="Picture 8" descr="A logo of a chat gpt&#10;&#10;Description automatically generated">
            <a:extLst>
              <a:ext uri="{FF2B5EF4-FFF2-40B4-BE49-F238E27FC236}">
                <a16:creationId xmlns:a16="http://schemas.microsoft.com/office/drawing/2014/main" id="{3C479C4A-D419-EC40-AFC6-F07A65D1F7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65" r="6628" b="-1"/>
          <a:stretch/>
        </p:blipFill>
        <p:spPr>
          <a:xfrm>
            <a:off x="4457621" y="3429000"/>
            <a:ext cx="3263454" cy="2286000"/>
          </a:xfrm>
          <a:prstGeom prst="rect">
            <a:avLst/>
          </a:prstGeom>
          <a:noFill/>
        </p:spPr>
      </p:pic>
      <p:pic>
        <p:nvPicPr>
          <p:cNvPr id="4" name="Picture 4" descr="A diagram of a process&#10;&#10;Description automatically generated">
            <a:extLst>
              <a:ext uri="{FF2B5EF4-FFF2-40B4-BE49-F238E27FC236}">
                <a16:creationId xmlns:a16="http://schemas.microsoft.com/office/drawing/2014/main" id="{C7E7DCAC-8647-4A80-22D5-B3C196BCF1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122" r="-2" b="20891"/>
          <a:stretch/>
        </p:blipFill>
        <p:spPr>
          <a:xfrm>
            <a:off x="7803859" y="3429000"/>
            <a:ext cx="3247045" cy="2286000"/>
          </a:xfrm>
          <a:prstGeom prst="rect">
            <a:avLst/>
          </a:prstGeom>
          <a:noFill/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FE3DA1AA-4BBD-31B3-0380-BB0333A77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322D2BB-AC3E-4BCE-B0F6-118265D9F8DF}" type="datetime1">
              <a:rPr lang="en-US" smtClean="0"/>
              <a:pPr>
                <a:spcAft>
                  <a:spcPts val="600"/>
                </a:spcAft>
              </a:pPr>
              <a:t>7/4/2023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708E09F-170D-14D7-B0A7-90CEA3BF6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76A1578-4BAB-8672-0768-2FB5B6E7D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01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E96536C0-B1CE-C7A7-B324-48B00CDB047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b="881"/>
          <a:stretch/>
        </p:blipFill>
        <p:spPr>
          <a:xfrm>
            <a:off x="20" y="10"/>
            <a:ext cx="12191979" cy="6857989"/>
          </a:xfrm>
          <a:noFill/>
        </p:spPr>
      </p:pic>
      <p:sp>
        <p:nvSpPr>
          <p:cNvPr id="9" name="Title 11">
            <a:extLst>
              <a:ext uri="{FF2B5EF4-FFF2-40B4-BE49-F238E27FC236}">
                <a16:creationId xmlns:a16="http://schemas.microsoft.com/office/drawing/2014/main" id="{DD084BC9-9589-DA0E-171E-997C32DCC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60126" y="1254468"/>
            <a:ext cx="4224916" cy="1865347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-US" sz="3200" dirty="0"/>
              <a:t>Reinforcement learning task – Will leave training for next 20 minutes....</a:t>
            </a:r>
          </a:p>
        </p:txBody>
      </p:sp>
      <p:sp>
        <p:nvSpPr>
          <p:cNvPr id="11" name="Subtitle 12">
            <a:extLst>
              <a:ext uri="{FF2B5EF4-FFF2-40B4-BE49-F238E27FC236}">
                <a16:creationId xmlns:a16="http://schemas.microsoft.com/office/drawing/2014/main" id="{F8FE6C11-B56E-D593-91F8-4157FCB4A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10281" y="3847907"/>
            <a:ext cx="3129921" cy="1010882"/>
          </a:xfrm>
        </p:spPr>
        <p:txBody>
          <a:bodyPr anchor="b"/>
          <a:lstStyle/>
          <a:p>
            <a:pPr algn="r"/>
            <a:endParaRPr lang="en-US" dirty="0"/>
          </a:p>
        </p:txBody>
      </p:sp>
      <p:sp>
        <p:nvSpPr>
          <p:cNvPr id="13" name="Date Placeholder 1">
            <a:extLst>
              <a:ext uri="{FF2B5EF4-FFF2-40B4-BE49-F238E27FC236}">
                <a16:creationId xmlns:a16="http://schemas.microsoft.com/office/drawing/2014/main" id="{6D3A378B-30F2-677E-ADE3-D9979347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AF085B1-65A7-453F-972A-74C91601DC9D}" type="datetime1">
              <a:rPr lang="en-US" smtClean="0"/>
              <a:pPr>
                <a:spcAft>
                  <a:spcPts val="600"/>
                </a:spcAft>
              </a:pPr>
              <a:t>7/4/2023</a:t>
            </a:fld>
            <a:endParaRPr lang="en-US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9C23378E-16EF-7D77-ECA0-65A9A9CB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EE0CB3F7-D607-DD27-6318-D95A7FBB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D62654-0BF2-4FEB-80DF-6383C8A48E4B}"/>
              </a:ext>
            </a:extLst>
          </p:cNvPr>
          <p:cNvSpPr txBox="1"/>
          <p:nvPr/>
        </p:nvSpPr>
        <p:spPr>
          <a:xfrm>
            <a:off x="569343" y="1273834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3"/>
              </a:rPr>
              <a:t>https://gymnasium.farama.org/environments/box2d/lunar_lander/</a:t>
            </a:r>
            <a:r>
              <a:rPr lang="en-US" dirty="0"/>
              <a:t>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06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BE738-D2A5-9233-50B9-21C1207BC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253" y="433633"/>
            <a:ext cx="4214243" cy="651745"/>
          </a:xfrm>
        </p:spPr>
        <p:txBody>
          <a:bodyPr/>
          <a:lstStyle/>
          <a:p>
            <a:r>
              <a:rPr lang="en-US" dirty="0"/>
              <a:t>Rewards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34379-D89E-679B-E566-F9188F974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150" y="1233923"/>
            <a:ext cx="4973194" cy="4842248"/>
          </a:xfrm>
        </p:spPr>
        <p:txBody>
          <a:bodyPr>
            <a:normAutofit/>
          </a:bodyPr>
          <a:lstStyle/>
          <a:p>
            <a:pPr>
              <a:buChar char="•"/>
            </a:pPr>
            <a:r>
              <a:rPr lang="en-US">
                <a:solidFill>
                  <a:srgbClr val="202123"/>
                </a:solidFill>
                <a:latin typeface="-apple-system"/>
                <a:ea typeface="-apple-system"/>
                <a:cs typeface="-apple-system"/>
              </a:rPr>
              <a:t>is increased/decreased the closer/further the lander is to the landing pad.</a:t>
            </a:r>
          </a:p>
          <a:p>
            <a:pPr>
              <a:buChar char="•"/>
            </a:pPr>
            <a:r>
              <a:rPr lang="en-US">
                <a:solidFill>
                  <a:srgbClr val="202123"/>
                </a:solidFill>
                <a:latin typeface="-apple-system"/>
                <a:ea typeface="-apple-system"/>
                <a:cs typeface="-apple-system"/>
              </a:rPr>
              <a:t>is increased/decreased the slower/faster the lander is moving.</a:t>
            </a:r>
          </a:p>
          <a:p>
            <a:pPr>
              <a:buChar char="•"/>
            </a:pPr>
            <a:r>
              <a:rPr lang="en-US">
                <a:solidFill>
                  <a:srgbClr val="202123"/>
                </a:solidFill>
                <a:latin typeface="-apple-system"/>
                <a:ea typeface="-apple-system"/>
                <a:cs typeface="-apple-system"/>
              </a:rPr>
              <a:t>is decreased the more the lander is tilted (angle not horizontal).</a:t>
            </a:r>
          </a:p>
          <a:p>
            <a:pPr>
              <a:buChar char="•"/>
            </a:pPr>
            <a:r>
              <a:rPr lang="en-US">
                <a:solidFill>
                  <a:srgbClr val="202123"/>
                </a:solidFill>
                <a:latin typeface="-apple-system"/>
                <a:ea typeface="-apple-system"/>
                <a:cs typeface="-apple-system"/>
              </a:rPr>
              <a:t>is increased by 10 points for each leg that is in contact with the ground.</a:t>
            </a:r>
          </a:p>
          <a:p>
            <a:pPr>
              <a:buChar char="•"/>
            </a:pPr>
            <a:r>
              <a:rPr lang="en-US">
                <a:solidFill>
                  <a:srgbClr val="202123"/>
                </a:solidFill>
                <a:latin typeface="-apple-system"/>
                <a:ea typeface="-apple-system"/>
                <a:cs typeface="-apple-system"/>
              </a:rPr>
              <a:t>is decreased by 0.03 points each frame a side engine is firing.</a:t>
            </a:r>
          </a:p>
          <a:p>
            <a:pPr>
              <a:buChar char="•"/>
            </a:pPr>
            <a:r>
              <a:rPr lang="en-US">
                <a:solidFill>
                  <a:srgbClr val="202123"/>
                </a:solidFill>
                <a:latin typeface="-apple-system"/>
                <a:ea typeface="-apple-system"/>
                <a:cs typeface="-apple-system"/>
              </a:rPr>
              <a:t>is decreased by 0.3 points each frame the main engine is firing.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68B36E2-F20C-262B-D05A-BA0B3F599A29}"/>
              </a:ext>
            </a:extLst>
          </p:cNvPr>
          <p:cNvSpPr txBox="1">
            <a:spLocks/>
          </p:cNvSpPr>
          <p:nvPr/>
        </p:nvSpPr>
        <p:spPr>
          <a:xfrm>
            <a:off x="6581955" y="442259"/>
            <a:ext cx="4214243" cy="6517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Actions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991BEF-9309-F2E5-D61A-BBE08E09E8D5}"/>
              </a:ext>
            </a:extLst>
          </p:cNvPr>
          <p:cNvSpPr txBox="1">
            <a:spLocks/>
          </p:cNvSpPr>
          <p:nvPr/>
        </p:nvSpPr>
        <p:spPr>
          <a:xfrm>
            <a:off x="6426852" y="1242549"/>
            <a:ext cx="4973194" cy="48422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02123"/>
                </a:solidFill>
                <a:ea typeface="+mn-lt"/>
                <a:cs typeface="+mn-lt"/>
              </a:rPr>
              <a:t>0: do nothing</a:t>
            </a:r>
            <a:endParaRPr lang="en-US" dirty="0"/>
          </a:p>
          <a:p>
            <a:r>
              <a:rPr lang="en-US" dirty="0">
                <a:solidFill>
                  <a:srgbClr val="202123"/>
                </a:solidFill>
                <a:ea typeface="+mn-lt"/>
                <a:cs typeface="+mn-lt"/>
              </a:rPr>
              <a:t>1: fire left orientation engine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solidFill>
                  <a:srgbClr val="202123"/>
                </a:solidFill>
                <a:ea typeface="+mn-lt"/>
                <a:cs typeface="+mn-lt"/>
              </a:rPr>
              <a:t>2: fire main engine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solidFill>
                  <a:srgbClr val="202123"/>
                </a:solidFill>
                <a:ea typeface="+mn-lt"/>
                <a:cs typeface="+mn-lt"/>
              </a:rPr>
              <a:t>3: fire right orientation engine</a:t>
            </a:r>
            <a:endParaRPr lang="en-US" dirty="0"/>
          </a:p>
          <a:p>
            <a:endParaRPr lang="en-US" dirty="0">
              <a:solidFill>
                <a:srgbClr val="202123"/>
              </a:solidFill>
              <a:latin typeface="-apple-system"/>
            </a:endParaRPr>
          </a:p>
        </p:txBody>
      </p:sp>
      <p:pic>
        <p:nvPicPr>
          <p:cNvPr id="8" name="Picture 8" descr="A video game screen with a purple robot and yellow flags&#10;&#10;Description automatically generated">
            <a:extLst>
              <a:ext uri="{FF2B5EF4-FFF2-40B4-BE49-F238E27FC236}">
                <a16:creationId xmlns:a16="http://schemas.microsoft.com/office/drawing/2014/main" id="{E3A9A8C4-4E8A-36A7-F939-63FE91297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891" y="3228896"/>
            <a:ext cx="5287992" cy="353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54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95310-5389-D56E-01C8-0F7ED7283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8" y="59822"/>
            <a:ext cx="2072017" cy="1169328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TOPICS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65DEDDB4-3C10-441F-17B6-25034A6C46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8177" y="-88794"/>
            <a:ext cx="10498307" cy="702760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C7F034-6FF8-24F2-70E2-763299EA64CD}"/>
              </a:ext>
            </a:extLst>
          </p:cNvPr>
          <p:cNvSpPr txBox="1"/>
          <p:nvPr/>
        </p:nvSpPr>
        <p:spPr>
          <a:xfrm>
            <a:off x="51759" y="4422475"/>
            <a:ext cx="1420483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hlinkClick r:id="rId3"/>
              </a:rPr>
              <a:t>https://cityofbristol-my.sharepoint.com/:u:/r/personal/bsmith_cityofbristol_ac_uk/_layouts/15/Doc.aspx?sourcedoc=%7BD3CEAE4F-74FD-4F02-B810-9803F7ED120B%7D&amp;file=A-Level%20Syllabus%20Topic%20Graph.vsdx&amp;action=default&amp;mobileredirect=true</a:t>
            </a:r>
            <a:r>
              <a:rPr lang="en-US" sz="10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688104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13D3E-25BA-1097-9BD8-F3E4D430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423" y="74200"/>
            <a:ext cx="8886884" cy="666122"/>
          </a:xfrm>
        </p:spPr>
        <p:txBody>
          <a:bodyPr/>
          <a:lstStyle/>
          <a:p>
            <a:r>
              <a:rPr lang="en-US" dirty="0"/>
              <a:t>What will you study in Computer Science?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4916D-77F9-F997-BE92-439F7069C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471" y="816980"/>
            <a:ext cx="10796024" cy="570488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2000" dirty="0"/>
              <a:t>Programming (variables, if, loops, functions, OOP)</a:t>
            </a:r>
            <a:endParaRPr lang="en-US" dirty="0"/>
          </a:p>
          <a:p>
            <a:r>
              <a:rPr lang="en-US" sz="2000" dirty="0"/>
              <a:t>Sorting and searching algorithms and how to code them</a:t>
            </a:r>
          </a:p>
          <a:p>
            <a:r>
              <a:rPr lang="en-US" sz="2000" dirty="0"/>
              <a:t>Data structures (arrays, stacks, queues, trees, graphs, linked lists)</a:t>
            </a:r>
          </a:p>
          <a:p>
            <a:r>
              <a:rPr lang="en-US" sz="2000" dirty="0"/>
              <a:t>Shortest Path Algorithms (</a:t>
            </a:r>
            <a:r>
              <a:rPr lang="en-US" sz="2000" dirty="0" err="1"/>
              <a:t>Djikstra</a:t>
            </a:r>
            <a:r>
              <a:rPr lang="en-US" sz="2000" dirty="0"/>
              <a:t>)</a:t>
            </a:r>
          </a:p>
          <a:p>
            <a:r>
              <a:rPr lang="en-US" sz="2000" dirty="0"/>
              <a:t>How processors work and how to program them</a:t>
            </a:r>
          </a:p>
          <a:p>
            <a:r>
              <a:rPr lang="en-US" sz="2000" dirty="0"/>
              <a:t>Networking, Operating systems, Scheduling hardware</a:t>
            </a:r>
          </a:p>
          <a:p>
            <a:r>
              <a:rPr lang="en-US" sz="2000" dirty="0"/>
              <a:t>Databases SQL</a:t>
            </a:r>
          </a:p>
          <a:p>
            <a:r>
              <a:rPr lang="en-US" sz="2000" dirty="0"/>
              <a:t>Encryption</a:t>
            </a:r>
          </a:p>
          <a:p>
            <a:r>
              <a:rPr lang="en-US" sz="2000" dirty="0"/>
              <a:t>Binary and floating point</a:t>
            </a:r>
          </a:p>
          <a:p>
            <a:r>
              <a:rPr lang="en-US" sz="2000" dirty="0"/>
              <a:t>Boolean logic, simplifying circuits</a:t>
            </a:r>
          </a:p>
          <a:p>
            <a:r>
              <a:rPr lang="en-US" sz="2000" dirty="0"/>
              <a:t>And a project (on any topic you like AI, website, mobile apps or games)</a:t>
            </a:r>
          </a:p>
          <a:p>
            <a:r>
              <a:rPr lang="en-US" sz="2000" dirty="0"/>
              <a:t>Etc. Etc.</a:t>
            </a:r>
          </a:p>
          <a:p>
            <a:pPr marL="0" indent="0">
              <a:buNone/>
            </a:pPr>
            <a:r>
              <a:rPr lang="en-US" sz="2000" b="1" dirty="0"/>
              <a:t>To name just a few things... but mainly coding...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76113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BD12B-4E50-FC56-319A-33565D1E6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81" y="88577"/>
            <a:ext cx="8886884" cy="953669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What will you study in Computer Science?</a:t>
            </a:r>
            <a:endParaRPr lang="en-US" b="0" dirty="0">
              <a:ea typeface="+mj-lt"/>
              <a:cs typeface="+mj-lt"/>
            </a:endParaRPr>
          </a:p>
          <a:p>
            <a:endParaRPr lang="en-US" dirty="0"/>
          </a:p>
        </p:txBody>
      </p:sp>
      <p:pic>
        <p:nvPicPr>
          <p:cNvPr id="4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DE36A786-CD9C-1814-118D-3BF0EBC6A9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023" y="618663"/>
            <a:ext cx="10821681" cy="610745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5D36C0-0962-5A94-8877-9356053B8C6D}"/>
              </a:ext>
            </a:extLst>
          </p:cNvPr>
          <p:cNvSpPr txBox="1"/>
          <p:nvPr/>
        </p:nvSpPr>
        <p:spPr>
          <a:xfrm>
            <a:off x="9339532" y="94891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3"/>
              </a:rPr>
              <a:t>https://alevelcompscimarking.herokuapp.com/</a:t>
            </a:r>
            <a:r>
              <a:rPr lang="en-US" dirty="0"/>
              <a:t> 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52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C176C-35A8-4D11-830D-186E6739E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03" y="203596"/>
            <a:ext cx="8886884" cy="953669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What will you study in Computer Science?</a:t>
            </a:r>
            <a:endParaRPr lang="en-US" b="0" dirty="0">
              <a:ea typeface="+mj-lt"/>
              <a:cs typeface="+mj-lt"/>
            </a:endParaRPr>
          </a:p>
          <a:p>
            <a:endParaRPr lang="en-US" dirty="0"/>
          </a:p>
        </p:txBody>
      </p:sp>
      <p:pic>
        <p:nvPicPr>
          <p:cNvPr id="4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D7D4558B-7316-4224-2885-4D301FF6C6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567" y="860112"/>
            <a:ext cx="10279832" cy="570488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8C1E9C-A45D-08F0-923A-84D0C3BD5F2B}"/>
              </a:ext>
            </a:extLst>
          </p:cNvPr>
          <p:cNvSpPr txBox="1"/>
          <p:nvPr/>
        </p:nvSpPr>
        <p:spPr>
          <a:xfrm>
            <a:off x="9353909" y="296174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3"/>
              </a:rPr>
              <a:t>https://alevelcompscimarking.herokuapp.com/</a:t>
            </a:r>
            <a:r>
              <a:rPr lang="en-US" dirty="0"/>
              <a:t>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87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D13AE4BC-2211-4D4F-3686-2ACF60F9CA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9914D546-5C3E-FBA7-CB58-0866465D54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751" r="-2" b="-2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FDF8B7E8-12B2-753C-7477-05B85D1D0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H="1">
            <a:off x="3729474" y="2822080"/>
            <a:ext cx="8481958" cy="4109294"/>
          </a:xfrm>
          <a:custGeom>
            <a:avLst/>
            <a:gdLst>
              <a:gd name="connsiteX0" fmla="*/ 2129133 w 8481958"/>
              <a:gd name="connsiteY0" fmla="*/ 1770 h 4109294"/>
              <a:gd name="connsiteX1" fmla="*/ 54314 w 8481958"/>
              <a:gd name="connsiteY1" fmla="*/ 918720 h 4109294"/>
              <a:gd name="connsiteX2" fmla="*/ 0 w 8481958"/>
              <a:gd name="connsiteY2" fmla="*/ 978213 h 4109294"/>
              <a:gd name="connsiteX3" fmla="*/ 54654 w 8481958"/>
              <a:gd name="connsiteY3" fmla="*/ 4109294 h 4109294"/>
              <a:gd name="connsiteX4" fmla="*/ 8481958 w 8481958"/>
              <a:gd name="connsiteY4" fmla="*/ 3962195 h 4109294"/>
              <a:gd name="connsiteX5" fmla="*/ 4000639 w 8481958"/>
              <a:gd name="connsiteY5" fmla="*/ 570502 h 4109294"/>
              <a:gd name="connsiteX6" fmla="*/ 3936789 w 8481958"/>
              <a:gd name="connsiteY6" fmla="*/ 524650 h 4109294"/>
              <a:gd name="connsiteX7" fmla="*/ 2305851 w 8481958"/>
              <a:gd name="connsiteY7" fmla="*/ 872 h 4109294"/>
              <a:gd name="connsiteX8" fmla="*/ 2129133 w 8481958"/>
              <a:gd name="connsiteY8" fmla="*/ 1770 h 4109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81958" h="4109294">
                <a:moveTo>
                  <a:pt x="2129133" y="1770"/>
                </a:moveTo>
                <a:cubicBezTo>
                  <a:pt x="1364196" y="27835"/>
                  <a:pt x="614660" y="341491"/>
                  <a:pt x="54314" y="918720"/>
                </a:cubicBezTo>
                <a:lnTo>
                  <a:pt x="0" y="978213"/>
                </a:lnTo>
                <a:lnTo>
                  <a:pt x="54654" y="4109294"/>
                </a:lnTo>
                <a:lnTo>
                  <a:pt x="8481958" y="3962195"/>
                </a:lnTo>
                <a:lnTo>
                  <a:pt x="4000639" y="570502"/>
                </a:lnTo>
                <a:lnTo>
                  <a:pt x="3936789" y="524650"/>
                </a:lnTo>
                <a:cubicBezTo>
                  <a:pt x="3438692" y="185770"/>
                  <a:pt x="2871718" y="14402"/>
                  <a:pt x="2305851" y="872"/>
                </a:cubicBezTo>
                <a:cubicBezTo>
                  <a:pt x="2246907" y="-538"/>
                  <a:pt x="2187974" y="-235"/>
                  <a:pt x="2129133" y="1770"/>
                </a:cubicBezTo>
                <a:close/>
              </a:path>
            </a:pathLst>
          </a:custGeom>
          <a:gradFill>
            <a:gsLst>
              <a:gs pos="18000">
                <a:schemeClr val="bg2">
                  <a:alpha val="79000"/>
                </a:schemeClr>
              </a:gs>
              <a:gs pos="100000">
                <a:schemeClr val="accent1">
                  <a:lumMod val="60000"/>
                  <a:lumOff val="40000"/>
                  <a:alpha val="84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63867" y="4945973"/>
            <a:ext cx="4679325" cy="1558341"/>
          </a:xfrm>
        </p:spPr>
        <p:txBody>
          <a:bodyPr anchor="b">
            <a:normAutofit/>
          </a:bodyPr>
          <a:lstStyle/>
          <a:p>
            <a:pPr algn="r"/>
            <a:r>
              <a:rPr lang="en-US" dirty="0">
                <a:ea typeface="Calibri Light"/>
                <a:cs typeface="Calibri Light"/>
              </a:rPr>
              <a:t>Computing and </a:t>
            </a:r>
            <a:r>
              <a:rPr lang="en-US" dirty="0" err="1">
                <a:ea typeface="Calibri Light"/>
                <a:cs typeface="Calibri Light"/>
              </a:rPr>
              <a:t>Maths</a:t>
            </a:r>
            <a:endParaRPr lang="en-US" dirty="0" err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11786" y="1286774"/>
            <a:ext cx="4532906" cy="37598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342900" indent="-342900" algn="r">
              <a:buChar char="•"/>
            </a:pPr>
            <a:r>
              <a:rPr lang="en-US" sz="2400" dirty="0">
                <a:ea typeface="+mn-lt"/>
                <a:cs typeface="+mn-lt"/>
              </a:rPr>
              <a:t>How </a:t>
            </a:r>
            <a:r>
              <a:rPr lang="en-US" sz="2400" dirty="0" err="1">
                <a:ea typeface="+mn-lt"/>
                <a:cs typeface="+mn-lt"/>
              </a:rPr>
              <a:t>maths</a:t>
            </a:r>
            <a:r>
              <a:rPr lang="en-US" sz="2400" dirty="0">
                <a:ea typeface="+mn-lt"/>
                <a:cs typeface="+mn-lt"/>
              </a:rPr>
              <a:t> relates to other areas of Computer Science</a:t>
            </a:r>
            <a:endParaRPr lang="en-US" sz="2400"/>
          </a:p>
          <a:p>
            <a:pPr marL="342900" indent="-342900" algn="r">
              <a:lnSpc>
                <a:spcPct val="110000"/>
              </a:lnSpc>
              <a:buChar char="•"/>
            </a:pPr>
            <a:r>
              <a:rPr lang="en-US" sz="2400" dirty="0">
                <a:ea typeface="Calibri"/>
                <a:cs typeface="Calibri"/>
              </a:rPr>
              <a:t>My </a:t>
            </a:r>
            <a:r>
              <a:rPr lang="en-US" sz="2400" dirty="0" err="1">
                <a:ea typeface="Calibri"/>
                <a:cs typeface="Calibri"/>
              </a:rPr>
              <a:t>favourite</a:t>
            </a:r>
            <a:r>
              <a:rPr lang="en-US" sz="2400" dirty="0">
                <a:ea typeface="Calibri"/>
                <a:cs typeface="Calibri"/>
              </a:rPr>
              <a:t> topics</a:t>
            </a:r>
          </a:p>
          <a:p>
            <a:pPr marL="342900" indent="-342900" algn="r">
              <a:lnSpc>
                <a:spcPct val="110000"/>
              </a:lnSpc>
              <a:buChar char="•"/>
            </a:pPr>
            <a:r>
              <a:rPr lang="en-US" sz="2400" dirty="0">
                <a:ea typeface="Calibri"/>
                <a:cs typeface="Calibri"/>
              </a:rPr>
              <a:t>Chat GPT and AI</a:t>
            </a:r>
            <a:endParaRPr lang="en-US" sz="2400" dirty="0"/>
          </a:p>
          <a:p>
            <a:pPr marL="342900" indent="-342900" algn="r">
              <a:lnSpc>
                <a:spcPct val="110000"/>
              </a:lnSpc>
              <a:buChar char="•"/>
            </a:pPr>
            <a:r>
              <a:rPr lang="en-US" sz="2400" dirty="0">
                <a:ea typeface="Calibri"/>
                <a:cs typeface="Calibri"/>
              </a:rPr>
              <a:t>Simple Neural networks</a:t>
            </a:r>
          </a:p>
          <a:p>
            <a:pPr algn="r">
              <a:lnSpc>
                <a:spcPct val="110000"/>
              </a:lnSpc>
            </a:pPr>
            <a:endParaRPr lang="en-US" sz="2400" dirty="0">
              <a:ea typeface="Calibri"/>
              <a:cs typeface="Calibri"/>
            </a:endParaRPr>
          </a:p>
        </p:txBody>
      </p:sp>
      <p:pic>
        <p:nvPicPr>
          <p:cNvPr id="4" name="Picture 4" descr="A painting of a person with long white hair&#10;&#10;Description automatically generated">
            <a:extLst>
              <a:ext uri="{FF2B5EF4-FFF2-40B4-BE49-F238E27FC236}">
                <a16:creationId xmlns:a16="http://schemas.microsoft.com/office/drawing/2014/main" id="{0742EAB4-0C80-6931-9942-E8AF74D38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42" y="917814"/>
            <a:ext cx="7343954" cy="413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79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B56FC-7750-057F-5B26-5991D723E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291" y="1464905"/>
            <a:ext cx="4766932" cy="3151535"/>
          </a:xfrm>
        </p:spPr>
        <p:txBody>
          <a:bodyPr anchor="t">
            <a:normAutofit/>
          </a:bodyPr>
          <a:lstStyle/>
          <a:p>
            <a:r>
              <a:rPr lang="en-US" sz="4800"/>
              <a:t>Connections of maths and computer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9696E-7AAF-A2F4-9A47-8D7B09108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8430" y="689293"/>
            <a:ext cx="6300757" cy="6219026"/>
          </a:xfr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Discrete Mathematics - </a:t>
            </a:r>
            <a:r>
              <a:rPr lang="en-US" sz="2400" b="1" dirty="0"/>
              <a:t>Graph Theory</a:t>
            </a:r>
            <a:r>
              <a:rPr lang="en-US" sz="2400" dirty="0"/>
              <a:t>: Used in social networks, distributed computing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Linear Algebra – Computer Graphics, </a:t>
            </a:r>
            <a:r>
              <a:rPr lang="en-US" sz="2400" b="1" dirty="0"/>
              <a:t>machine learning and AI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Probability and Statistics – Data analysis and </a:t>
            </a:r>
            <a:r>
              <a:rPr lang="en-US" sz="2400" b="1" dirty="0"/>
              <a:t>machine learning/AI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Number Theory – </a:t>
            </a:r>
            <a:r>
              <a:rPr lang="en-US" sz="2400" b="1" dirty="0"/>
              <a:t>Cryptography</a:t>
            </a:r>
            <a:r>
              <a:rPr lang="en-US" sz="2400" dirty="0"/>
              <a:t>, error detection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Combinatorics – How to route data through the internet, </a:t>
            </a:r>
            <a:r>
              <a:rPr lang="en-US" sz="2400" b="1" dirty="0"/>
              <a:t>networking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ea typeface="+mn-lt"/>
                <a:cs typeface="+mn-lt"/>
              </a:rPr>
              <a:t>Set Theory: </a:t>
            </a:r>
            <a:r>
              <a:rPr lang="en-US" sz="2400" b="1" dirty="0">
                <a:ea typeface="+mn-lt"/>
                <a:cs typeface="+mn-lt"/>
              </a:rPr>
              <a:t>Databases</a:t>
            </a:r>
            <a:r>
              <a:rPr lang="en-US" sz="2400" dirty="0">
                <a:ea typeface="+mn-lt"/>
                <a:cs typeface="+mn-lt"/>
              </a:rPr>
              <a:t>. Set theory deals with the study of collections of objects (unions, disjoints </a:t>
            </a:r>
            <a:r>
              <a:rPr lang="en-US" sz="2400" dirty="0" err="1">
                <a:ea typeface="+mn-lt"/>
                <a:cs typeface="+mn-lt"/>
              </a:rPr>
              <a:t>etc</a:t>
            </a:r>
            <a:r>
              <a:rPr lang="en-US" sz="2400" dirty="0">
                <a:ea typeface="+mn-lt"/>
                <a:cs typeface="+mn-lt"/>
              </a:rPr>
              <a:t>)</a:t>
            </a:r>
            <a:br>
              <a:rPr lang="en-US" sz="2400" dirty="0"/>
            </a:br>
            <a:endParaRPr lang="en-US" sz="2400" dirty="0"/>
          </a:p>
          <a:p>
            <a:pPr>
              <a:lnSpc>
                <a:spcPct val="110000"/>
              </a:lnSpc>
            </a:pPr>
            <a:endParaRPr lang="en-US" sz="2400"/>
          </a:p>
        </p:txBody>
      </p:sp>
      <p:sp>
        <p:nvSpPr>
          <p:cNvPr id="8" name="Date Placeholder 10">
            <a:extLst>
              <a:ext uri="{FF2B5EF4-FFF2-40B4-BE49-F238E27FC236}">
                <a16:creationId xmlns:a16="http://schemas.microsoft.com/office/drawing/2014/main" id="{4DEB0A7C-20DF-4833-FAB5-B191FC96B0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8A30D767-F653-423A-93E6-AAC55B8F1B4C}" type="datetime1">
              <a:rPr lang="en-US" smtClean="0"/>
              <a:pPr>
                <a:spcAft>
                  <a:spcPts val="600"/>
                </a:spcAft>
              </a:pPr>
              <a:t>7/5/2023</a:t>
            </a:fld>
            <a:endParaRPr lang="en-US"/>
          </a:p>
        </p:txBody>
      </p:sp>
      <p:sp>
        <p:nvSpPr>
          <p:cNvPr id="10" name="Footer Placeholder 11">
            <a:extLst>
              <a:ext uri="{FF2B5EF4-FFF2-40B4-BE49-F238E27FC236}">
                <a16:creationId xmlns:a16="http://schemas.microsoft.com/office/drawing/2014/main" id="{D3F11434-174D-1999-3EFB-12EAB1037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2" name="Slide Number Placeholder 12">
            <a:extLst>
              <a:ext uri="{FF2B5EF4-FFF2-40B4-BE49-F238E27FC236}">
                <a16:creationId xmlns:a16="http://schemas.microsoft.com/office/drawing/2014/main" id="{E81E43C7-A0CC-1802-1337-C72177715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75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SwellVTI">
  <a:themeElements>
    <a:clrScheme name="AnalogousFromLightSeedRightStep">
      <a:dk1>
        <a:srgbClr val="000000"/>
      </a:dk1>
      <a:lt1>
        <a:srgbClr val="FFFFFF"/>
      </a:lt1>
      <a:dk2>
        <a:srgbClr val="41243B"/>
      </a:dk2>
      <a:lt2>
        <a:srgbClr val="E2E8E3"/>
      </a:lt2>
      <a:accent1>
        <a:srgbClr val="C493BB"/>
      </a:accent1>
      <a:accent2>
        <a:srgbClr val="BA7F96"/>
      </a:accent2>
      <a:accent3>
        <a:srgbClr val="C69796"/>
      </a:accent3>
      <a:accent4>
        <a:srgbClr val="BA997F"/>
      </a:accent4>
      <a:accent5>
        <a:srgbClr val="AAA481"/>
      </a:accent5>
      <a:accent6>
        <a:srgbClr val="9BAA74"/>
      </a:accent6>
      <a:hlink>
        <a:srgbClr val="568E61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ellVTI" id="{8361A04D-931A-43DC-973B-1B0B1DD5DECC}" vid="{6DDB23E8-D18E-4BDA-98D6-324466149EB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SwellVTI</vt:lpstr>
      <vt:lpstr>Computer science – A Level (OCR)</vt:lpstr>
      <vt:lpstr>Reinforcement learning task – Will leave training for next 20 minutes....</vt:lpstr>
      <vt:lpstr>Rewards</vt:lpstr>
      <vt:lpstr>TOPICS </vt:lpstr>
      <vt:lpstr>What will you study in Computer Science?</vt:lpstr>
      <vt:lpstr>What will you study in Computer Science? </vt:lpstr>
      <vt:lpstr>What will you study in Computer Science? </vt:lpstr>
      <vt:lpstr>Computing and Maths</vt:lpstr>
      <vt:lpstr>Connections of maths and computer science</vt:lpstr>
      <vt:lpstr>BUT WHAT IS A NEURAL NETWORK?</vt:lpstr>
      <vt:lpstr>How do you decide whether you go to cinema?</vt:lpstr>
      <vt:lpstr>Forward Pass through NN</vt:lpstr>
      <vt:lpstr>More complex problems such as classifying images</vt:lpstr>
      <vt:lpstr>What happens when we train the network?</vt:lpstr>
      <vt:lpstr>Back-Propagation, Calculus and Neural Nets</vt:lpstr>
      <vt:lpstr>Maths and Neural Networks / AI</vt:lpstr>
      <vt:lpstr>From this one simple idea in maths, gradients calculated using derivatives (calculus) we can train models (Neural Networks) to Perform tasks such as with chat GPT..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Ben Smith</cp:lastModifiedBy>
  <cp:revision>684</cp:revision>
  <dcterms:created xsi:type="dcterms:W3CDTF">2023-06-27T12:57:31Z</dcterms:created>
  <dcterms:modified xsi:type="dcterms:W3CDTF">2023-07-05T07:53:32Z</dcterms:modified>
</cp:coreProperties>
</file>